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77" r:id="rId3"/>
    <p:sldId id="283" r:id="rId4"/>
    <p:sldId id="284" r:id="rId5"/>
    <p:sldId id="287" r:id="rId6"/>
    <p:sldId id="286" r:id="rId7"/>
    <p:sldId id="278" r:id="rId8"/>
    <p:sldId id="2441" r:id="rId9"/>
    <p:sldId id="2444" r:id="rId10"/>
    <p:sldId id="2442" r:id="rId11"/>
    <p:sldId id="280" r:id="rId12"/>
    <p:sldId id="2450" r:id="rId13"/>
    <p:sldId id="2451" r:id="rId14"/>
    <p:sldId id="279" r:id="rId15"/>
    <p:sldId id="2445" r:id="rId16"/>
    <p:sldId id="2449" r:id="rId17"/>
    <p:sldId id="2446" r:id="rId18"/>
    <p:sldId id="2447" r:id="rId19"/>
    <p:sldId id="2448" r:id="rId20"/>
    <p:sldId id="281" r:id="rId21"/>
    <p:sldId id="282" r:id="rId22"/>
    <p:sldId id="2452" r:id="rId23"/>
    <p:sldId id="2453" r:id="rId24"/>
    <p:sldId id="2454" r:id="rId25"/>
    <p:sldId id="2455" r:id="rId26"/>
    <p:sldId id="276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4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4" y="1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123FEB-98B2-40FE-AD63-D81C265356E4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E4B407-BBB5-4177-8127-2C100E8760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156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8F41A-B7C0-4813-BF3B-4A5BC9EEA0EB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88D1A-AC4C-4D7F-8CCE-68E7E3D8C6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958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8F41A-B7C0-4813-BF3B-4A5BC9EEA0EB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88D1A-AC4C-4D7F-8CCE-68E7E3D8C6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804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8F41A-B7C0-4813-BF3B-4A5BC9EEA0EB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88D1A-AC4C-4D7F-8CCE-68E7E3D8C6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561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8F41A-B7C0-4813-BF3B-4A5BC9EEA0EB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88D1A-AC4C-4D7F-8CCE-68E7E3D8C6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470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8F41A-B7C0-4813-BF3B-4A5BC9EEA0EB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88D1A-AC4C-4D7F-8CCE-68E7E3D8C6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755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8F41A-B7C0-4813-BF3B-4A5BC9EEA0EB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88D1A-AC4C-4D7F-8CCE-68E7E3D8C6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4206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8F41A-B7C0-4813-BF3B-4A5BC9EEA0EB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88D1A-AC4C-4D7F-8CCE-68E7E3D8C6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390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8F41A-B7C0-4813-BF3B-4A5BC9EEA0EB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88D1A-AC4C-4D7F-8CCE-68E7E3D8C6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046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8F41A-B7C0-4813-BF3B-4A5BC9EEA0EB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88D1A-AC4C-4D7F-8CCE-68E7E3D8C6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305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8F41A-B7C0-4813-BF3B-4A5BC9EEA0EB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88D1A-AC4C-4D7F-8CCE-68E7E3D8C6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219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8F41A-B7C0-4813-BF3B-4A5BC9EEA0EB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88D1A-AC4C-4D7F-8CCE-68E7E3D8C6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852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8F41A-B7C0-4813-BF3B-4A5BC9EEA0EB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88D1A-AC4C-4D7F-8CCE-68E7E3D8C6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642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.thelwall@wlv.ac.u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twitter.com/en/products/twitter-api/academic-research" TargetMode="External"/><Relationship Id="rId2" Type="http://schemas.openxmlformats.org/officeDocument/2006/relationships/hyperlink" Target="https://mozdeh.wlv.ac.uk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FDC01-D931-4516-BE58-8AA6879023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Covid-19 Discussions on Twitter: Identifying Key Issues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C1A2A4-95C5-48FD-B2EB-39117C6B95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32005" y="3970398"/>
            <a:ext cx="6858000" cy="2499741"/>
          </a:xfrm>
        </p:spPr>
        <p:txBody>
          <a:bodyPr>
            <a:normAutofit fontScale="92500"/>
          </a:bodyPr>
          <a:lstStyle/>
          <a:p>
            <a:r>
              <a:rPr lang="en-US" dirty="0"/>
              <a:t>Mike Thelwall</a:t>
            </a:r>
          </a:p>
          <a:p>
            <a:r>
              <a:rPr lang="en-US" dirty="0"/>
              <a:t>Statistical Cybermetrics and Research Evaluation Group</a:t>
            </a:r>
          </a:p>
          <a:p>
            <a:r>
              <a:rPr lang="en-US" dirty="0"/>
              <a:t>University of Wolverhampton, UK</a:t>
            </a:r>
          </a:p>
          <a:p>
            <a:r>
              <a:rPr lang="en-US" dirty="0">
                <a:hlinkClick r:id="rId2"/>
              </a:rPr>
              <a:t>m.thelwall@wlv.ac.uk</a:t>
            </a:r>
            <a:endParaRPr lang="en-US" dirty="0"/>
          </a:p>
          <a:p>
            <a:r>
              <a:rPr lang="en-US" i="1" dirty="0"/>
              <a:t>With thanks to co-authors Kayvan Kousha and Saheeda Thelwall</a:t>
            </a:r>
          </a:p>
        </p:txBody>
      </p:sp>
    </p:spTree>
    <p:extLst>
      <p:ext uri="{BB962C8B-B14F-4D97-AF65-F5344CB8AC3E}">
        <p14:creationId xmlns:p14="http://schemas.microsoft.com/office/powerpoint/2010/main" val="1212074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7A491-D82E-4F4F-8263-80185D7D5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1 Conclusions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9559F-E10B-4263-82A1-3261EDE3E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From an information </a:t>
            </a:r>
            <a:r>
              <a:rPr lang="en-US" sz="3600" dirty="0" err="1"/>
              <a:t>behaviour</a:t>
            </a:r>
            <a:r>
              <a:rPr lang="en-US" sz="3600" dirty="0"/>
              <a:t> perspective, Twitter did not seem to be mainly used for sharing Covid-19 information.</a:t>
            </a:r>
          </a:p>
          <a:p>
            <a:r>
              <a:rPr lang="en-US" sz="3600" dirty="0"/>
              <a:t>Instead, it seemed to be more used for psychologically coping with the new situation.</a:t>
            </a:r>
          </a:p>
          <a:p>
            <a:r>
              <a:rPr lang="en-US" sz="3600" dirty="0"/>
              <a:t>It also platformed opposition to dominant political narratives.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58017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F0DD0-9745-48B4-A96D-03EB33201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Study 2: Covid-19 vaccine hesitancy on English-language Twitter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093C1-4932-4490-833E-ED8940B255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Goal</a:t>
            </a:r>
            <a:r>
              <a:rPr lang="en-US" dirty="0"/>
              <a:t>: Find how Covid-19 vaccine hesitancy was discussed </a:t>
            </a:r>
            <a:r>
              <a:rPr lang="en-US" dirty="0">
                <a:solidFill>
                  <a:schemeClr val="accent1"/>
                </a:solidFill>
              </a:rPr>
              <a:t>to help combat it</a:t>
            </a:r>
            <a:r>
              <a:rPr lang="en-US" dirty="0"/>
              <a:t>.</a:t>
            </a:r>
          </a:p>
          <a:p>
            <a:r>
              <a:rPr lang="en-US" b="1" dirty="0"/>
              <a:t>Data</a:t>
            </a:r>
            <a:r>
              <a:rPr lang="en-US" dirty="0"/>
              <a:t>: 446 random tweets from 10 March to 5 December 2020 matching: (</a:t>
            </a:r>
            <a:r>
              <a:rPr lang="en-US" dirty="0">
                <a:solidFill>
                  <a:schemeClr val="accent2"/>
                </a:solidFill>
              </a:rPr>
              <a:t>coronavirus, COVID-19, COVID19, </a:t>
            </a:r>
            <a:r>
              <a:rPr lang="en-US" dirty="0"/>
              <a:t>or</a:t>
            </a:r>
            <a:r>
              <a:rPr lang="en-US" dirty="0">
                <a:solidFill>
                  <a:schemeClr val="accent2"/>
                </a:solidFill>
              </a:rPr>
              <a:t> “corona virus”</a:t>
            </a:r>
            <a:r>
              <a:rPr lang="en-US" dirty="0"/>
              <a:t>)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/>
              <a:t>AND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/>
              <a:t>(</a:t>
            </a:r>
            <a:r>
              <a:rPr lang="en-US" dirty="0">
                <a:solidFill>
                  <a:schemeClr val="accent2"/>
                </a:solidFill>
              </a:rPr>
              <a:t>vaccine, vaccines, vaccination, vaccinations, vaccinating, </a:t>
            </a:r>
            <a:r>
              <a:rPr lang="en-US" dirty="0"/>
              <a:t>or</a:t>
            </a:r>
            <a:r>
              <a:rPr lang="en-US" dirty="0">
                <a:solidFill>
                  <a:schemeClr val="accent2"/>
                </a:solidFill>
              </a:rPr>
              <a:t> vaccinated</a:t>
            </a:r>
            <a:r>
              <a:rPr lang="en-US" dirty="0"/>
              <a:t>);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/>
              <a:t>AND manually judged to be about vaccine hesitancy.</a:t>
            </a:r>
          </a:p>
          <a:p>
            <a:r>
              <a:rPr lang="en-US" b="1" dirty="0"/>
              <a:t>Method</a:t>
            </a:r>
            <a:r>
              <a:rPr lang="en-US" dirty="0"/>
              <a:t>: Inductive content analysis: Manually </a:t>
            </a:r>
            <a:r>
              <a:rPr lang="en-US" dirty="0" err="1"/>
              <a:t>categorised</a:t>
            </a:r>
            <a:r>
              <a:rPr lang="en-US" dirty="0"/>
              <a:t> the tweets into a set of categories identified from a first reading of the tweets (two coders, moderate Cohen’s kappa agreement: 0.537).</a:t>
            </a:r>
          </a:p>
          <a:p>
            <a:endParaRPr lang="en-GB" dirty="0"/>
          </a:p>
        </p:txBody>
      </p:sp>
      <p:pic>
        <p:nvPicPr>
          <p:cNvPr id="4" name="Graphic 3" descr="Needle with solid fill">
            <a:extLst>
              <a:ext uri="{FF2B5EF4-FFF2-40B4-BE49-F238E27FC236}">
                <a16:creationId xmlns:a16="http://schemas.microsoft.com/office/drawing/2014/main" id="{C1D3A783-50A4-4479-81F3-A740779371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90414" y="11350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30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6B82FE4-37D7-47E5-9F1C-39D8DCB936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69365"/>
              </p:ext>
            </p:extLst>
          </p:nvPr>
        </p:nvGraphicFramePr>
        <p:xfrm>
          <a:off x="1200478" y="818736"/>
          <a:ext cx="9933747" cy="6400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77225">
                  <a:extLst>
                    <a:ext uri="{9D8B030D-6E8A-4147-A177-3AD203B41FA5}">
                      <a16:colId xmlns:a16="http://schemas.microsoft.com/office/drawing/2014/main" val="2810447290"/>
                    </a:ext>
                  </a:extLst>
                </a:gridCol>
                <a:gridCol w="1656522">
                  <a:extLst>
                    <a:ext uri="{9D8B030D-6E8A-4147-A177-3AD203B41FA5}">
                      <a16:colId xmlns:a16="http://schemas.microsoft.com/office/drawing/2014/main" val="3694035099"/>
                    </a:ext>
                  </a:extLst>
                </a:gridCol>
              </a:tblGrid>
              <a:tr h="292828">
                <a:tc>
                  <a:txBody>
                    <a:bodyPr/>
                    <a:lstStyle/>
                    <a:p>
                      <a:pPr algn="just"/>
                      <a:r>
                        <a:rPr lang="en-GB" sz="2800" dirty="0">
                          <a:effectLst/>
                        </a:rPr>
                        <a:t>Categories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800" dirty="0">
                          <a:effectLst/>
                        </a:rPr>
                        <a:t>Tweets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34739854"/>
                  </a:ext>
                </a:extLst>
              </a:tr>
              <a:tr h="292828">
                <a:tc>
                  <a:txBody>
                    <a:bodyPr/>
                    <a:lstStyle/>
                    <a:p>
                      <a:pPr algn="just"/>
                      <a:r>
                        <a:rPr lang="en-GB" sz="2800" dirty="0">
                          <a:solidFill>
                            <a:schemeClr val="accent2"/>
                          </a:solidFill>
                          <a:effectLst/>
                        </a:rPr>
                        <a:t>Vaccines are a conspiracy</a:t>
                      </a:r>
                      <a:endParaRPr lang="en-GB" sz="28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800" dirty="0">
                          <a:effectLst/>
                        </a:rPr>
                        <a:t>105 (24%)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37316464"/>
                  </a:ext>
                </a:extLst>
              </a:tr>
              <a:tr h="292828">
                <a:tc>
                  <a:txBody>
                    <a:bodyPr/>
                    <a:lstStyle/>
                    <a:p>
                      <a:pPr algn="just"/>
                      <a:r>
                        <a:rPr lang="en-GB" sz="2800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Vaccines too “rushed”</a:t>
                      </a:r>
                      <a:endParaRPr lang="en-GB" sz="28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800" dirty="0">
                          <a:effectLst/>
                        </a:rPr>
                        <a:t>72 (16%)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4398902"/>
                  </a:ext>
                </a:extLst>
              </a:tr>
              <a:tr h="292828">
                <a:tc>
                  <a:txBody>
                    <a:bodyPr/>
                    <a:lstStyle/>
                    <a:p>
                      <a:pPr algn="just"/>
                      <a:r>
                        <a:rPr lang="en-GB" sz="2800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Vaccines could be unsafe</a:t>
                      </a:r>
                      <a:endParaRPr lang="en-GB" sz="2800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800" dirty="0">
                          <a:effectLst/>
                        </a:rPr>
                        <a:t>47 (11%)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3492533"/>
                  </a:ext>
                </a:extLst>
              </a:tr>
              <a:tr h="292828">
                <a:tc>
                  <a:txBody>
                    <a:bodyPr/>
                    <a:lstStyle/>
                    <a:p>
                      <a:pPr algn="just"/>
                      <a:r>
                        <a:rPr lang="en-GB" sz="2800" dirty="0">
                          <a:effectLst/>
                        </a:rPr>
                        <a:t>Vaccines may not work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800" dirty="0">
                          <a:effectLst/>
                        </a:rPr>
                        <a:t>37 (8.3%)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2115138"/>
                  </a:ext>
                </a:extLst>
              </a:tr>
              <a:tr h="292828">
                <a:tc>
                  <a:txBody>
                    <a:bodyPr/>
                    <a:lstStyle/>
                    <a:p>
                      <a:pPr algn="just"/>
                      <a:r>
                        <a:rPr lang="en-GB" sz="2800" dirty="0">
                          <a:effectLst/>
                        </a:rPr>
                        <a:t>Survey/poll: who will take a COVID-19 vaccine 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800" dirty="0">
                          <a:effectLst/>
                        </a:rPr>
                        <a:t>28 (6.3%)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0387778"/>
                  </a:ext>
                </a:extLst>
              </a:tr>
              <a:tr h="292828">
                <a:tc>
                  <a:txBody>
                    <a:bodyPr/>
                    <a:lstStyle/>
                    <a:p>
                      <a:pPr algn="just"/>
                      <a:r>
                        <a:rPr lang="en-GB" sz="2800" dirty="0">
                          <a:effectLst/>
                        </a:rPr>
                        <a:t>No reason given for vaccine hesitancy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800" dirty="0">
                          <a:effectLst/>
                        </a:rPr>
                        <a:t>25 (5.6%)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2581990"/>
                  </a:ext>
                </a:extLst>
              </a:tr>
              <a:tr h="292828">
                <a:tc>
                  <a:txBody>
                    <a:bodyPr/>
                    <a:lstStyle/>
                    <a:p>
                      <a:pPr algn="just"/>
                      <a:r>
                        <a:rPr lang="en-GB" sz="2800" dirty="0">
                          <a:effectLst/>
                        </a:rPr>
                        <a:t>Joke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800" dirty="0">
                          <a:effectLst/>
                        </a:rPr>
                        <a:t>20 (4.5%)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2154260"/>
                  </a:ext>
                </a:extLst>
              </a:tr>
              <a:tr h="292828">
                <a:tc>
                  <a:txBody>
                    <a:bodyPr/>
                    <a:lstStyle/>
                    <a:p>
                      <a:pPr algn="just"/>
                      <a:r>
                        <a:rPr lang="en-GB" sz="2800" dirty="0">
                          <a:effectLst/>
                        </a:rPr>
                        <a:t>Russian vaccines problematic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800" dirty="0">
                          <a:effectLst/>
                        </a:rPr>
                        <a:t>20 (4.5%)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34073812"/>
                  </a:ext>
                </a:extLst>
              </a:tr>
              <a:tr h="292828">
                <a:tc>
                  <a:txBody>
                    <a:bodyPr/>
                    <a:lstStyle/>
                    <a:p>
                      <a:pPr algn="just"/>
                      <a:r>
                        <a:rPr lang="en-GB" sz="2800" dirty="0">
                          <a:effectLst/>
                        </a:rPr>
                        <a:t>Vaccines may be a threat/risk to Black people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800" dirty="0">
                          <a:effectLst/>
                        </a:rPr>
                        <a:t>16 (3.6%)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80664486"/>
                  </a:ext>
                </a:extLst>
              </a:tr>
              <a:tr h="292828">
                <a:tc>
                  <a:txBody>
                    <a:bodyPr/>
                    <a:lstStyle/>
                    <a:p>
                      <a:pPr algn="just"/>
                      <a:r>
                        <a:rPr lang="en-GB" sz="2800" dirty="0">
                          <a:effectLst/>
                        </a:rPr>
                        <a:t>Survey results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800" dirty="0">
                          <a:effectLst/>
                        </a:rPr>
                        <a:t>16 (3.6%)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211865"/>
                  </a:ext>
                </a:extLst>
              </a:tr>
              <a:tr h="292828">
                <a:tc>
                  <a:txBody>
                    <a:bodyPr/>
                    <a:lstStyle/>
                    <a:p>
                      <a:pPr algn="just"/>
                      <a:r>
                        <a:rPr lang="en-GB" sz="2800" dirty="0">
                          <a:effectLst/>
                        </a:rPr>
                        <a:t>Against vaccines developed with foetal tissue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800" dirty="0">
                          <a:effectLst/>
                        </a:rPr>
                        <a:t>11 (2.5%)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3609888"/>
                  </a:ext>
                </a:extLst>
              </a:tr>
              <a:tr h="292828">
                <a:tc>
                  <a:txBody>
                    <a:bodyPr/>
                    <a:lstStyle/>
                    <a:p>
                      <a:pPr algn="just"/>
                      <a:r>
                        <a:rPr lang="en-GB" sz="28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Persuasion: The importance of widespread vaccination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800" dirty="0">
                          <a:effectLst/>
                        </a:rPr>
                        <a:t>10 (2.2%)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9158615"/>
                  </a:ext>
                </a:extLst>
              </a:tr>
              <a:tr h="292828">
                <a:tc>
                  <a:txBody>
                    <a:bodyPr/>
                    <a:lstStyle/>
                    <a:p>
                      <a:pPr algn="just"/>
                      <a:r>
                        <a:rPr lang="en-GB" sz="2800" dirty="0">
                          <a:effectLst/>
                        </a:rPr>
                        <a:t>Chinese vaccines problematic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800" dirty="0">
                          <a:effectLst/>
                        </a:rPr>
                        <a:t>8   (1.8%)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9618649"/>
                  </a:ext>
                </a:extLst>
              </a:tr>
              <a:tr h="292828">
                <a:tc>
                  <a:txBody>
                    <a:bodyPr/>
                    <a:lstStyle/>
                    <a:p>
                      <a:pPr algn="just"/>
                      <a:r>
                        <a:rPr lang="en-GB" sz="2800" dirty="0">
                          <a:effectLst/>
                        </a:rPr>
                        <a:t>Other: Anything else or unclear.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800" dirty="0">
                          <a:effectLst/>
                        </a:rPr>
                        <a:t>31 (7.0%)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99269800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C33DCD9-2C86-4281-B8FD-D69610F83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687" y="212793"/>
            <a:ext cx="10672417" cy="372579"/>
          </a:xfrm>
        </p:spPr>
        <p:txBody>
          <a:bodyPr>
            <a:normAutofit fontScale="90000"/>
          </a:bodyPr>
          <a:lstStyle/>
          <a:p>
            <a:r>
              <a:rPr lang="en-US" dirty="0"/>
              <a:t>Study 2 Results (10 March to 5 December 2020)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1134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DFC0D-6234-473A-AAB5-58807053A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2 Conclusions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9AA60-69C0-44B6-9BF0-2B914F7D1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Widespread interest in conspiracy theories and concerns about vaccines being unsafe or rushed.</a:t>
            </a:r>
          </a:p>
          <a:p>
            <a:r>
              <a:rPr lang="en-US" sz="4400" dirty="0"/>
              <a:t>These needed addressing to ensure high vaccine uptake.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41972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A4CDF-7F49-4507-9593-2A7710A0C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3: International differences in cure, treatment and vaccine interest on Twitter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C02FF-3F1F-43ED-B412-BB01B2494C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Goal</a:t>
            </a:r>
            <a:r>
              <a:rPr lang="en-US" sz="3600" dirty="0"/>
              <a:t>: Investigate interest about cures, treatments and vaccines for Covid-19 </a:t>
            </a:r>
            <a:r>
              <a:rPr lang="en-US" sz="3600" dirty="0">
                <a:solidFill>
                  <a:schemeClr val="accent1"/>
                </a:solidFill>
              </a:rPr>
              <a:t>to get insights into how countries reacted differently</a:t>
            </a:r>
            <a:r>
              <a:rPr lang="en-US" sz="3600" dirty="0"/>
              <a:t>.</a:t>
            </a:r>
          </a:p>
          <a:p>
            <a:r>
              <a:rPr lang="en-US" sz="3600" b="1" dirty="0"/>
              <a:t>Data</a:t>
            </a:r>
            <a:r>
              <a:rPr lang="en-US" sz="3600" dirty="0"/>
              <a:t>: January 2020 to 8 April 2021 tweets containing: </a:t>
            </a:r>
            <a:r>
              <a:rPr lang="en-US" sz="3600" dirty="0">
                <a:solidFill>
                  <a:schemeClr val="accent2"/>
                </a:solidFill>
              </a:rPr>
              <a:t>coronavirus, COVID-19, COVID19, </a:t>
            </a:r>
            <a:r>
              <a:rPr lang="en-US" sz="3600" dirty="0"/>
              <a:t>or</a:t>
            </a:r>
            <a:r>
              <a:rPr lang="en-US" sz="3600" dirty="0">
                <a:solidFill>
                  <a:schemeClr val="accent2"/>
                </a:solidFill>
              </a:rPr>
              <a:t> “corona virus”</a:t>
            </a:r>
            <a:r>
              <a:rPr lang="en-US" sz="3600" dirty="0"/>
              <a:t>.</a:t>
            </a:r>
          </a:p>
          <a:p>
            <a:r>
              <a:rPr lang="en-US" sz="3600" b="1" dirty="0"/>
              <a:t>Method</a:t>
            </a:r>
            <a:r>
              <a:rPr lang="en-US" sz="3600" dirty="0"/>
              <a:t>: (Quantitative descriptive) Time series graphs, supported by correlation tests.</a:t>
            </a:r>
          </a:p>
          <a:p>
            <a:endParaRPr lang="en-GB" dirty="0"/>
          </a:p>
        </p:txBody>
      </p:sp>
      <p:pic>
        <p:nvPicPr>
          <p:cNvPr id="4" name="Graphic 3" descr="Needle with solid fill">
            <a:extLst>
              <a:ext uri="{FF2B5EF4-FFF2-40B4-BE49-F238E27FC236}">
                <a16:creationId xmlns:a16="http://schemas.microsoft.com/office/drawing/2014/main" id="{D8899D56-F3CA-445F-A7AE-2FEF2152BE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90414" y="11350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35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2A378-720B-4A8E-87B0-94A111847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278" y="131169"/>
            <a:ext cx="10515600" cy="1099735"/>
          </a:xfrm>
        </p:spPr>
        <p:txBody>
          <a:bodyPr>
            <a:normAutofit/>
          </a:bodyPr>
          <a:lstStyle/>
          <a:p>
            <a:r>
              <a:rPr lang="en-US" dirty="0"/>
              <a:t>Study 3 Results: Trends </a:t>
            </a:r>
            <a:r>
              <a:rPr lang="en-US" sz="4400" dirty="0"/>
              <a:t>2020 - April 2021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30109-AD5F-4F1D-91BD-79EF2C816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F29620-C6A3-4005-B71B-485D4D4078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68" y="1032467"/>
            <a:ext cx="11701463" cy="574364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19678D-CF1A-8D8A-5C91-DC27925A53E2}"/>
              </a:ext>
            </a:extLst>
          </p:cNvPr>
          <p:cNvSpPr txBox="1"/>
          <p:nvPr/>
        </p:nvSpPr>
        <p:spPr>
          <a:xfrm rot="16200000">
            <a:off x="-2559034" y="3059537"/>
            <a:ext cx="564128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Percent of all English Covid-19 tweets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706929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3B234-8A08-4249-B05D-7B4267781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974" y="136940"/>
            <a:ext cx="10515600" cy="667854"/>
          </a:xfrm>
        </p:spPr>
        <p:txBody>
          <a:bodyPr>
            <a:normAutofit fontScale="90000"/>
          </a:bodyPr>
          <a:lstStyle/>
          <a:p>
            <a:r>
              <a:rPr lang="en-US" dirty="0"/>
              <a:t>Study 3 Results: National </a:t>
            </a:r>
            <a:r>
              <a:rPr lang="en-US" dirty="0">
                <a:solidFill>
                  <a:schemeClr val="accent1"/>
                </a:solidFill>
              </a:rPr>
              <a:t>cure</a:t>
            </a:r>
            <a:r>
              <a:rPr lang="en-US" dirty="0"/>
              <a:t> trends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E2AF3-D9B6-442E-8BB0-E0A67A2D31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538507-0EB2-47BF-8006-921D85AEDA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58" y="849825"/>
            <a:ext cx="10012611" cy="593981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6D1507-9779-4729-9718-BBE77C6CB7A7}"/>
              </a:ext>
            </a:extLst>
          </p:cNvPr>
          <p:cNvSpPr txBox="1"/>
          <p:nvPr/>
        </p:nvSpPr>
        <p:spPr>
          <a:xfrm>
            <a:off x="6872602" y="1002784"/>
            <a:ext cx="459512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Sporadic spikes in interest in cures internationally, with chloroquine being prominent in the USA and Nigeria.</a:t>
            </a:r>
          </a:p>
          <a:p>
            <a:r>
              <a:rPr lang="en-US" sz="2800" dirty="0"/>
              <a:t>Larger international differences underly this.</a:t>
            </a:r>
            <a:endParaRPr lang="en-GB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7B08FE-7D90-4E4B-A06D-B7C17BE5E2B1}"/>
              </a:ext>
            </a:extLst>
          </p:cNvPr>
          <p:cNvSpPr txBox="1"/>
          <p:nvPr/>
        </p:nvSpPr>
        <p:spPr>
          <a:xfrm rot="16200000">
            <a:off x="-2836768" y="3002917"/>
            <a:ext cx="625517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Percent of Covid tweets mentioning cures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694341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51E559-F8B5-4639-835E-AF493CF049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13" y="282412"/>
            <a:ext cx="11104983" cy="652256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4550CC-1885-4F3E-A7D5-6398D754F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-380370"/>
            <a:ext cx="10515600" cy="1325563"/>
          </a:xfrm>
        </p:spPr>
        <p:txBody>
          <a:bodyPr/>
          <a:lstStyle/>
          <a:p>
            <a:r>
              <a:rPr lang="en-US" dirty="0"/>
              <a:t>Study 3 Results: National </a:t>
            </a:r>
            <a:r>
              <a:rPr lang="en-US" dirty="0">
                <a:solidFill>
                  <a:schemeClr val="accent1"/>
                </a:solidFill>
              </a:rPr>
              <a:t>vaccine</a:t>
            </a:r>
            <a:r>
              <a:rPr lang="en-US" dirty="0"/>
              <a:t> trends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C2703-158E-4B00-8AF5-369BBCC2D9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5D7657-4BE6-181B-8F37-E6F418A1833B}"/>
              </a:ext>
            </a:extLst>
          </p:cNvPr>
          <p:cNvSpPr txBox="1"/>
          <p:nvPr/>
        </p:nvSpPr>
        <p:spPr>
          <a:xfrm rot="16200000">
            <a:off x="-2836513" y="2982201"/>
            <a:ext cx="680769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Percent of Covid tweets mentioning vaccines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4198109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0B514-0BEE-4556-A58E-AABD7A5DF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275"/>
            <a:ext cx="10515600" cy="1325563"/>
          </a:xfrm>
        </p:spPr>
        <p:txBody>
          <a:bodyPr/>
          <a:lstStyle/>
          <a:p>
            <a:r>
              <a:rPr lang="en-US" dirty="0"/>
              <a:t>Study 3 Results: Vaccine interest vs. HDI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363BF-5C93-4798-8FF9-FAED1DE4B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948" y="1852130"/>
            <a:ext cx="3283226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There was only a slight tendency for countries with a higher </a:t>
            </a:r>
            <a:r>
              <a:rPr lang="en-US" dirty="0">
                <a:solidFill>
                  <a:schemeClr val="accent6"/>
                </a:solidFill>
              </a:rPr>
              <a:t>Human Development Index </a:t>
            </a:r>
            <a:r>
              <a:rPr lang="en-US" dirty="0"/>
              <a:t>to tweet more about vaccines (r=0.1) even though richer countries got them first.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A4F279-1663-4BDE-A9F3-049F9EE7B6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075" y="1056847"/>
            <a:ext cx="7759442" cy="570053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2B9386-D307-4F49-AAD4-C9FBC00B8699}"/>
              </a:ext>
            </a:extLst>
          </p:cNvPr>
          <p:cNvSpPr txBox="1"/>
          <p:nvPr/>
        </p:nvSpPr>
        <p:spPr>
          <a:xfrm>
            <a:off x="1192696" y="5959061"/>
            <a:ext cx="1759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Where is China? 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0E8C81-21BF-4329-A4F0-DBF94A0F2894}"/>
              </a:ext>
            </a:extLst>
          </p:cNvPr>
          <p:cNvSpPr txBox="1"/>
          <p:nvPr/>
        </p:nvSpPr>
        <p:spPr>
          <a:xfrm>
            <a:off x="1020418" y="632839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On Weibo, not Twitter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69D710-5A08-4A01-B23A-1893546B7EEA}"/>
              </a:ext>
            </a:extLst>
          </p:cNvPr>
          <p:cNvSpPr txBox="1"/>
          <p:nvPr/>
        </p:nvSpPr>
        <p:spPr>
          <a:xfrm rot="16200000">
            <a:off x="1513174" y="3613476"/>
            <a:ext cx="548259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Percent of vaccine-related Covid-19 tweets from country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461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0316E-9C93-4951-B0B7-4E829213F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3 Conclusions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43F48-0FFE-4CC4-9EFD-D362477D4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707" y="1570867"/>
            <a:ext cx="10515600" cy="4351338"/>
          </a:xfrm>
        </p:spPr>
        <p:txBody>
          <a:bodyPr>
            <a:noAutofit/>
          </a:bodyPr>
          <a:lstStyle/>
          <a:p>
            <a:r>
              <a:rPr lang="en-US" sz="4800" dirty="0"/>
              <a:t>No major theoretical insights but pointers to some international differences in beliefs about cures and interest in vaccines.</a:t>
            </a:r>
          </a:p>
          <a:p>
            <a:r>
              <a:rPr lang="en-US" sz="4800" dirty="0"/>
              <a:t>[</a:t>
            </a:r>
            <a:r>
              <a:rPr lang="en-US" sz="4800" dirty="0">
                <a:solidFill>
                  <a:schemeClr val="accent1"/>
                </a:solidFill>
              </a:rPr>
              <a:t>I liked the graphs (more in the paper) but am a bit disappointed about the results overall</a:t>
            </a:r>
            <a:r>
              <a:rPr lang="en-US" sz="4800" dirty="0"/>
              <a:t>.]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12432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5A124-5CA8-4929-84EA-43021D06C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Overview: Summaries of four journal articles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A302E-FB7B-4520-A78D-84EA8FC02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2216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200" dirty="0"/>
              <a:t>A thematic analysis of </a:t>
            </a:r>
            <a:r>
              <a:rPr lang="en-US" sz="3200" i="1" dirty="0"/>
              <a:t>highly retweeted early Covid-19 tweets</a:t>
            </a:r>
            <a:r>
              <a:rPr lang="en-US" sz="3200" dirty="0"/>
              <a:t>: Consensus, information, dissent, and lockdown life.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Covid-19 </a:t>
            </a:r>
            <a:r>
              <a:rPr lang="en-US" sz="3200" i="1" dirty="0"/>
              <a:t>vaccine hesitancy </a:t>
            </a:r>
            <a:r>
              <a:rPr lang="en-US" sz="3200" dirty="0"/>
              <a:t>on English-language Twitter.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i="1" dirty="0"/>
              <a:t>Cures, treatments and vaccines </a:t>
            </a:r>
            <a:r>
              <a:rPr lang="en-US" sz="3200" dirty="0"/>
              <a:t>for Covid-19: International differences in interest on Twitter.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Can Twitter give insights into </a:t>
            </a:r>
            <a:r>
              <a:rPr lang="en-US" sz="3200" i="1" dirty="0"/>
              <a:t>international differences in Covid-19 vaccination</a:t>
            </a:r>
            <a:r>
              <a:rPr lang="en-US" sz="3200" dirty="0"/>
              <a:t>? Eight countries’ English tweets to 21 March 2021.</a:t>
            </a:r>
          </a:p>
          <a:p>
            <a:endParaRPr lang="en-GB" dirty="0"/>
          </a:p>
        </p:txBody>
      </p:sp>
      <p:pic>
        <p:nvPicPr>
          <p:cNvPr id="5" name="Graphic 4" descr="House with solid fill">
            <a:extLst>
              <a:ext uri="{FF2B5EF4-FFF2-40B4-BE49-F238E27FC236}">
                <a16:creationId xmlns:a16="http://schemas.microsoft.com/office/drawing/2014/main" id="{B0DDBA25-CA16-4176-A66B-8A80F305DA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83179" y="1368425"/>
            <a:ext cx="914400" cy="914400"/>
          </a:xfrm>
          <a:prstGeom prst="rect">
            <a:avLst/>
          </a:prstGeom>
        </p:spPr>
      </p:pic>
      <p:pic>
        <p:nvPicPr>
          <p:cNvPr id="7" name="Graphic 6" descr="Needle with solid fill">
            <a:extLst>
              <a:ext uri="{FF2B5EF4-FFF2-40B4-BE49-F238E27FC236}">
                <a16:creationId xmlns:a16="http://schemas.microsoft.com/office/drawing/2014/main" id="{C9BBDCB6-A332-4F17-BEC1-2C0C583905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83179" y="3515381"/>
            <a:ext cx="914400" cy="9144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D371DE-9D51-417B-88DA-D97F23F39BFA}"/>
              </a:ext>
            </a:extLst>
          </p:cNvPr>
          <p:cNvCxnSpPr/>
          <p:nvPr/>
        </p:nvCxnSpPr>
        <p:spPr>
          <a:xfrm>
            <a:off x="11183179" y="2831548"/>
            <a:ext cx="0" cy="275645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626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741DB-5728-4A55-95ED-E156756A9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4: International differences in Covid-19 vaccination tweets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D196B9-EE8C-4E93-AE94-5D7F5F445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lnSpcReduction="10000"/>
          </a:bodyPr>
          <a:lstStyle/>
          <a:p>
            <a:r>
              <a:rPr lang="en-US" sz="3200" b="1" dirty="0"/>
              <a:t>Goal</a:t>
            </a:r>
            <a:r>
              <a:rPr lang="en-US" sz="3200" dirty="0"/>
              <a:t>: Identify international differences in how Covid-19 vaccination is tweeted about </a:t>
            </a:r>
            <a:r>
              <a:rPr lang="en-US" sz="3200" dirty="0">
                <a:solidFill>
                  <a:schemeClr val="accent1"/>
                </a:solidFill>
              </a:rPr>
              <a:t>to help encourage it</a:t>
            </a:r>
            <a:r>
              <a:rPr lang="en-US" sz="3200" dirty="0"/>
              <a:t>.</a:t>
            </a:r>
          </a:p>
          <a:p>
            <a:r>
              <a:rPr lang="en-US" sz="3200" b="1" dirty="0"/>
              <a:t>Data</a:t>
            </a:r>
            <a:r>
              <a:rPr lang="en-US" sz="3200" dirty="0"/>
              <a:t>: 5,789,082 tweets from 5 December 2020 to 21 March 2021 matching: </a:t>
            </a:r>
            <a:r>
              <a:rPr lang="en-US" sz="3200" dirty="0">
                <a:solidFill>
                  <a:schemeClr val="accent2"/>
                </a:solidFill>
              </a:rPr>
              <a:t>vaccine, vaccination, vaccinating, vaccinated, </a:t>
            </a:r>
            <a:r>
              <a:rPr lang="en-US" sz="3200" dirty="0" err="1">
                <a:solidFill>
                  <a:schemeClr val="accent2"/>
                </a:solidFill>
              </a:rPr>
              <a:t>CovidVaccination</a:t>
            </a:r>
            <a:r>
              <a:rPr lang="en-US" sz="3200" dirty="0">
                <a:solidFill>
                  <a:schemeClr val="accent2"/>
                </a:solidFill>
              </a:rPr>
              <a:t>, </a:t>
            </a:r>
            <a:r>
              <a:rPr lang="en-US" sz="3200" dirty="0" err="1">
                <a:solidFill>
                  <a:schemeClr val="accent2"/>
                </a:solidFill>
              </a:rPr>
              <a:t>CovidVaccine</a:t>
            </a:r>
            <a:r>
              <a:rPr lang="en-US" sz="3200" dirty="0">
                <a:solidFill>
                  <a:schemeClr val="accent2"/>
                </a:solidFill>
              </a:rPr>
              <a:t>, </a:t>
            </a:r>
            <a:r>
              <a:rPr lang="en-US" sz="3200" dirty="0"/>
              <a:t>OR</a:t>
            </a:r>
            <a:r>
              <a:rPr lang="en-US" sz="3200" dirty="0">
                <a:solidFill>
                  <a:schemeClr val="accent2"/>
                </a:solidFill>
              </a:rPr>
              <a:t> </a:t>
            </a:r>
            <a:r>
              <a:rPr lang="en-US" sz="3200" dirty="0" err="1">
                <a:solidFill>
                  <a:schemeClr val="accent2"/>
                </a:solidFill>
              </a:rPr>
              <a:t>CovidVaccineFacts</a:t>
            </a:r>
            <a:r>
              <a:rPr lang="en-US" sz="3200" dirty="0"/>
              <a:t>.</a:t>
            </a:r>
          </a:p>
          <a:p>
            <a:r>
              <a:rPr lang="en-US" sz="3200" b="1" dirty="0"/>
              <a:t>Method</a:t>
            </a:r>
            <a:r>
              <a:rPr lang="en-US" sz="3200" dirty="0"/>
              <a:t>: </a:t>
            </a:r>
            <a:r>
              <a:rPr lang="en-US" sz="3200" i="1" dirty="0"/>
              <a:t>Word association thematic analysis (WATA) </a:t>
            </a:r>
            <a:r>
              <a:rPr lang="en-US" sz="3200" dirty="0"/>
              <a:t>to detect words that are statistically significantly </a:t>
            </a:r>
            <a:r>
              <a:rPr lang="en-US" sz="3200" i="1" dirty="0"/>
              <a:t>more likely to be in the tweets of one country compared to the others</a:t>
            </a:r>
            <a:r>
              <a:rPr lang="en-US" sz="3200" dirty="0"/>
              <a:t>; followed by a thematic analysis of the words found. For 10 countries.</a:t>
            </a:r>
          </a:p>
          <a:p>
            <a:endParaRPr lang="en-GB" dirty="0"/>
          </a:p>
        </p:txBody>
      </p:sp>
      <p:pic>
        <p:nvPicPr>
          <p:cNvPr id="4" name="Graphic 3" descr="Needle with solid fill">
            <a:extLst>
              <a:ext uri="{FF2B5EF4-FFF2-40B4-BE49-F238E27FC236}">
                <a16:creationId xmlns:a16="http://schemas.microsoft.com/office/drawing/2014/main" id="{F595B016-384C-4FEE-89DB-A3D0F8D70C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90414" y="11350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90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031F0-3612-4B31-98F6-BD4A409CB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552666" cy="1325563"/>
          </a:xfrm>
        </p:spPr>
        <p:txBody>
          <a:bodyPr/>
          <a:lstStyle/>
          <a:p>
            <a:r>
              <a:rPr lang="en-US" dirty="0"/>
              <a:t>Study 4 Methods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9735D-0C61-4712-AD4F-75C9A6246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79794" cy="4351338"/>
          </a:xfrm>
        </p:spPr>
        <p:txBody>
          <a:bodyPr/>
          <a:lstStyle/>
          <a:p>
            <a:r>
              <a:rPr lang="en-US" dirty="0"/>
              <a:t>The diagram on the right illustrates WATA for the USA.</a:t>
            </a:r>
          </a:p>
          <a:p>
            <a:r>
              <a:rPr lang="en-US" dirty="0"/>
              <a:t>This was repeated for the other countries.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A2DC68-78E8-4AF7-A9E6-6725AD1797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866" y="0"/>
            <a:ext cx="6655422" cy="665542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6E2419C-6C9C-4002-9C23-C8EC8AB23509}"/>
              </a:ext>
            </a:extLst>
          </p:cNvPr>
          <p:cNvSpPr/>
          <p:nvPr/>
        </p:nvSpPr>
        <p:spPr>
          <a:xfrm>
            <a:off x="5504597" y="900752"/>
            <a:ext cx="6687403" cy="17378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2A9FED-844B-4158-9C71-C2013F7CBABC}"/>
              </a:ext>
            </a:extLst>
          </p:cNvPr>
          <p:cNvSpPr/>
          <p:nvPr/>
        </p:nvSpPr>
        <p:spPr>
          <a:xfrm>
            <a:off x="5374875" y="2722729"/>
            <a:ext cx="6687403" cy="1535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04C7A5-FF9D-41DE-9503-C2189DF5AE69}"/>
              </a:ext>
            </a:extLst>
          </p:cNvPr>
          <p:cNvSpPr/>
          <p:nvPr/>
        </p:nvSpPr>
        <p:spPr>
          <a:xfrm>
            <a:off x="5233985" y="4258100"/>
            <a:ext cx="6687403" cy="2547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190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15BFD-B2CD-42AD-8B43-C71088E45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4 Results (sample themes by country)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03B3F-93ED-4F11-B5D5-0CA1588EC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GB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USA</a:t>
            </a: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The need for vaccination before in-person working; the need for Covid-19 economic relief. Vaccine hesitancy in the Black community.</a:t>
            </a:r>
          </a:p>
          <a:p>
            <a:pPr marL="342900" indent="-342900" algn="just">
              <a:buFont typeface="Symbol" panose="05050102010706020507" pitchFamily="18" charset="2"/>
              <a:buChar char=""/>
            </a:pP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Canada: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Vaccine mistrust amongst indigenous Canadians. </a:t>
            </a:r>
            <a:endParaRPr lang="en-GB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Symbol" panose="05050102010706020507" pitchFamily="18" charset="2"/>
              <a:buChar char=""/>
            </a:pPr>
            <a:r>
              <a:rPr lang="en-US" b="1" dirty="0">
                <a:latin typeface="Calibri" panose="020F0502020204030204" pitchFamily="34" charset="0"/>
                <a:cs typeface="Times New Roman" panose="02020603050405020304" pitchFamily="18" charset="0"/>
              </a:rPr>
              <a:t>India</a:t>
            </a: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: Vaccination rollout arrangements. Vaccine kindness (#VaccineMaitri) - shipping vaccines to other countries. (no mention of </a:t>
            </a:r>
            <a:r>
              <a:rPr lang="en-US" dirty="0"/>
              <a:t>Scheduled Castes and Scheduled Tribes)</a:t>
            </a:r>
            <a:endParaRPr lang="en-GB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GB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UK</a:t>
            </a: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Positive terms (e.g., </a:t>
            </a:r>
            <a:r>
              <a:rPr lang="en-GB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fantastic, lovely, brilliant, pleased</a:t>
            </a: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The US was </a:t>
            </a:r>
            <a:r>
              <a:rPr lang="en-GB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excited</a:t>
            </a: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get a vaccine and Ireland was </a:t>
            </a:r>
            <a:r>
              <a:rPr lang="en-GB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delighted</a:t>
            </a: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get a vaccine. Vaccine hesitancy in the Black And Minority Ethnic (BAME) community.</a:t>
            </a:r>
          </a:p>
        </p:txBody>
      </p:sp>
    </p:spTree>
    <p:extLst>
      <p:ext uri="{BB962C8B-B14F-4D97-AF65-F5344CB8AC3E}">
        <p14:creationId xmlns:p14="http://schemas.microsoft.com/office/powerpoint/2010/main" val="9474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osa Moshabela (@MoshabelaMosa) / Twitter">
            <a:extLst>
              <a:ext uri="{FF2B5EF4-FFF2-40B4-BE49-F238E27FC236}">
                <a16:creationId xmlns:a16="http://schemas.microsoft.com/office/drawing/2014/main" id="{CFE11BD4-24BE-4477-A63F-C082D0590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5128" y="5161128"/>
            <a:ext cx="1696872" cy="169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E15BFD-B2CD-42AD-8B43-C71088E45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66" y="263525"/>
            <a:ext cx="11118573" cy="1325563"/>
          </a:xfrm>
        </p:spPr>
        <p:txBody>
          <a:bodyPr/>
          <a:lstStyle/>
          <a:p>
            <a:r>
              <a:rPr lang="en-US"/>
              <a:t>Study 4 Results: Experts in the top 100 terms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03B3F-93ED-4F11-B5D5-0CA1588EC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823" y="1780132"/>
            <a:ext cx="10515600" cy="4814343"/>
          </a:xfrm>
        </p:spPr>
        <p:txBody>
          <a:bodyPr>
            <a:normAutofit fontScale="92500"/>
          </a:bodyPr>
          <a:lstStyle/>
          <a:p>
            <a:pPr marL="342900" indent="-342900" algn="just">
              <a:buFont typeface="Symbol" panose="05050102010706020507" pitchFamily="18" charset="2"/>
              <a:buChar char=""/>
            </a:pP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Canada: 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Five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e.g., 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Dr. Jennifer Kwan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’s family physician perspective. </a:t>
            </a:r>
            <a:endParaRPr lang="en-GB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Symbol" panose="05050102010706020507" pitchFamily="18" charset="2"/>
              <a:buChar char=""/>
            </a:pP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Ireland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Four: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e.g., university immunologist 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Prof. Luke O’Neil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tweeting science and information; Two university presidents tweeting science.</a:t>
            </a:r>
            <a:endParaRPr lang="en-GB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Symbol" panose="05050102010706020507" pitchFamily="18" charset="2"/>
              <a:buChar char=""/>
            </a:pP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Nigeria: 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Two: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e.g., 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Chinonso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Egemba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leveraging social media for health education.</a:t>
            </a:r>
          </a:p>
          <a:p>
            <a:pPr marL="342900" indent="-342900" algn="just">
              <a:buFont typeface="Symbol" panose="05050102010706020507" pitchFamily="18" charset="2"/>
              <a:buChar char=""/>
            </a:pP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South Africa: 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One: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Prof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Mosa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Moshabela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Deputy Vice-Chancellor,  medical specialist and medical practitioner. </a:t>
            </a:r>
          </a:p>
          <a:p>
            <a:pPr marL="342900" indent="-342900" algn="just">
              <a:buFont typeface="Symbol" panose="05050102010706020507" pitchFamily="18" charset="2"/>
              <a:buChar char=""/>
            </a:pPr>
            <a:r>
              <a:rPr lang="en-GB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UK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Chair of Global Public Health 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Prof. Devi Sridhar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 term 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174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Symbol" panose="05050102010706020507" pitchFamily="18" charset="2"/>
              <a:buChar char=""/>
            </a:pPr>
            <a:r>
              <a:rPr lang="en-US" b="1" dirty="0">
                <a:latin typeface="Calibri" panose="020F0502020204030204" pitchFamily="34" charset="0"/>
                <a:cs typeface="Times New Roman" panose="02020603050405020304" pitchFamily="18" charset="0"/>
              </a:rPr>
              <a:t>India</a:t>
            </a: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i="1" dirty="0">
                <a:latin typeface="Calibri" panose="020F0502020204030204" pitchFamily="34" charset="0"/>
                <a:cs typeface="Times New Roman" panose="02020603050405020304" pitchFamily="18" charset="0"/>
              </a:rPr>
              <a:t>Faheem Younus</a:t>
            </a: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, MD, Chief of Infectious Diseases at the University of Maryland (USA) at term 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310</a:t>
            </a: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Symbol" panose="05050102010706020507" pitchFamily="18" charset="2"/>
              <a:buChar char=""/>
            </a:pPr>
            <a:r>
              <a:rPr lang="en-GB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USA</a:t>
            </a: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experts </a:t>
            </a: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the top 500 terms.</a:t>
            </a:r>
          </a:p>
          <a:p>
            <a:pPr marL="342900" indent="-342900" algn="just">
              <a:buFont typeface="Symbol" panose="05050102010706020507" pitchFamily="18" charset="2"/>
              <a:buChar char=""/>
            </a:pPr>
            <a:endParaRPr lang="en-GB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Image">
            <a:extLst>
              <a:ext uri="{FF2B5EF4-FFF2-40B4-BE49-F238E27FC236}">
                <a16:creationId xmlns:a16="http://schemas.microsoft.com/office/drawing/2014/main" id="{3F81B2CD-9449-4038-84A4-E3B71B747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1868" y="0"/>
            <a:ext cx="1780132" cy="178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48F8393-883F-4AEE-A11C-94E407B8A529}"/>
              </a:ext>
            </a:extLst>
          </p:cNvPr>
          <p:cNvSpPr txBox="1"/>
          <p:nvPr/>
        </p:nvSpPr>
        <p:spPr>
          <a:xfrm>
            <a:off x="9011478" y="72481"/>
            <a:ext cx="16968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@jkwan_md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E04E3D-D495-4D7F-932B-E089E59A401A}"/>
              </a:ext>
            </a:extLst>
          </p:cNvPr>
          <p:cNvSpPr txBox="1"/>
          <p:nvPr/>
        </p:nvSpPr>
        <p:spPr>
          <a:xfrm>
            <a:off x="8605160" y="6541572"/>
            <a:ext cx="21031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@MoshabelaMosa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788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4903F-07AF-4A9F-8657-FC438888C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4 Conclusions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04C12D-ADE6-4EB3-BFB6-5970C74908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Vaccine fear amongst disadvantaged groups is an international problem.</a:t>
            </a:r>
          </a:p>
          <a:p>
            <a:r>
              <a:rPr lang="en-US" dirty="0"/>
              <a:t>The differing international relevance of independent medical experts is a potential concern given that coherent public health messages are necessary for vaccination programs.</a:t>
            </a:r>
          </a:p>
          <a:p>
            <a:r>
              <a:rPr lang="en-US" dirty="0"/>
              <a:t>Governments should consider harnessing apparently influential commenters on social media, or directly combatting their misinformation when they are unreliable.</a:t>
            </a:r>
          </a:p>
          <a:p>
            <a:r>
              <a:rPr lang="en-US"/>
              <a:t>The unique vaccine </a:t>
            </a:r>
            <a:r>
              <a:rPr lang="en-US" dirty="0"/>
              <a:t>kindness concept, #VaccineMaitri, from India may encourage more equitable international sharing?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819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BCBFF-3599-4849-B47C-A11C09FC5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0092"/>
          </a:xfrm>
        </p:spPr>
        <p:txBody>
          <a:bodyPr/>
          <a:lstStyle/>
          <a:p>
            <a:r>
              <a:rPr lang="en-US" dirty="0"/>
              <a:t>Overall conclusions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DF322-7263-400E-AC77-4D0D626AD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4487"/>
            <a:ext cx="10515600" cy="473247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four studies had different:</a:t>
            </a:r>
          </a:p>
          <a:p>
            <a:pPr lvl="1"/>
            <a:r>
              <a:rPr lang="en-US" dirty="0"/>
              <a:t>Goals</a:t>
            </a:r>
          </a:p>
          <a:p>
            <a:pPr lvl="1"/>
            <a:r>
              <a:rPr lang="en-US" dirty="0"/>
              <a:t>Types of sample from Twitter</a:t>
            </a:r>
          </a:p>
          <a:p>
            <a:pPr lvl="1"/>
            <a:r>
              <a:rPr lang="en-US" dirty="0"/>
              <a:t>Methods</a:t>
            </a:r>
          </a:p>
          <a:p>
            <a:r>
              <a:rPr lang="en-US" dirty="0"/>
              <a:t>The four studies had the same:</a:t>
            </a:r>
          </a:p>
          <a:p>
            <a:pPr lvl="1"/>
            <a:r>
              <a:rPr lang="en-US" dirty="0"/>
              <a:t>Type of data (tweets) and collection software (Mozdeh)</a:t>
            </a:r>
          </a:p>
          <a:p>
            <a:pPr lvl="1"/>
            <a:r>
              <a:rPr lang="en-US" dirty="0"/>
              <a:t>Focus on descriptive rather then theory-driven goals</a:t>
            </a:r>
          </a:p>
          <a:p>
            <a:pPr lvl="1"/>
            <a:r>
              <a:rPr lang="en-US" dirty="0"/>
              <a:t>Language focus (English)</a:t>
            </a:r>
          </a:p>
          <a:p>
            <a:r>
              <a:rPr lang="en-US" dirty="0"/>
              <a:t>The advantage of Twitter was:</a:t>
            </a:r>
          </a:p>
          <a:p>
            <a:pPr lvl="1"/>
            <a:r>
              <a:rPr lang="en-US" dirty="0"/>
              <a:t>Fast data collection, allowing early studies, including international scope</a:t>
            </a:r>
          </a:p>
          <a:p>
            <a:r>
              <a:rPr lang="en-US" dirty="0"/>
              <a:t>The disadvantage of Twitter was:</a:t>
            </a:r>
          </a:p>
          <a:p>
            <a:pPr lvl="1"/>
            <a:r>
              <a:rPr lang="en-US" dirty="0"/>
              <a:t>Missing demographics and missing context from tweets (very short)</a:t>
            </a:r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696079-43A4-487F-8EED-2C8DA769934A}"/>
              </a:ext>
            </a:extLst>
          </p:cNvPr>
          <p:cNvSpPr txBox="1"/>
          <p:nvPr/>
        </p:nvSpPr>
        <p:spPr>
          <a:xfrm>
            <a:off x="5257800" y="18046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Differences, commonalities, advantages, disadvantages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862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27A47-3468-4921-BF3B-1E4308424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56D0C-0DA1-40C2-B954-5F05B8F90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163" y="1498738"/>
            <a:ext cx="11766550" cy="525103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Thelwall, M. &amp; Thelwall, S. (2020). A thematic analysis of highly retweeted early COVID-19 tweets: Consensus, information, dissent, and lockdown life. </a:t>
            </a:r>
            <a:r>
              <a:rPr lang="en-US" i="1" dirty="0" err="1"/>
              <a:t>Aslib</a:t>
            </a:r>
            <a:r>
              <a:rPr lang="en-US" i="1" dirty="0"/>
              <a:t> Journal of Information Management</a:t>
            </a:r>
            <a:r>
              <a:rPr lang="en-US" dirty="0"/>
              <a:t>, 72(6), 945-962. https://doi.org/10.1108/AJIM-05-2020-0134</a:t>
            </a:r>
          </a:p>
          <a:p>
            <a:r>
              <a:rPr lang="en-US" dirty="0"/>
              <a:t>Thelwall, M. (2021). Cures, treatments and vaccines for Covid-19: International differences in interest on Twitter. </a:t>
            </a:r>
            <a:r>
              <a:rPr lang="en-US" i="1" dirty="0"/>
              <a:t>Journal of Altmetrics</a:t>
            </a:r>
            <a:r>
              <a:rPr lang="en-US" dirty="0"/>
              <a:t>, 4(1), 4. https://doi.org/10.29024/joa.42</a:t>
            </a:r>
          </a:p>
          <a:p>
            <a:r>
              <a:rPr lang="en-US" dirty="0"/>
              <a:t>Thelwall, M., Kousha, K. &amp; Thelwall, S. (2021). Covid-19 vaccine hesitancy on English-language Twitter. </a:t>
            </a:r>
            <a:r>
              <a:rPr lang="en-US" i="1" dirty="0" err="1"/>
              <a:t>Profesional</a:t>
            </a:r>
            <a:r>
              <a:rPr lang="en-US" i="1" dirty="0"/>
              <a:t> de la </a:t>
            </a:r>
            <a:r>
              <a:rPr lang="en-US" i="1" dirty="0" err="1"/>
              <a:t>Información</a:t>
            </a:r>
            <a:r>
              <a:rPr lang="en-US" dirty="0"/>
              <a:t>. 30(2), e300212. https://doi.org/10.3145/epi.2021.mar.12</a:t>
            </a:r>
          </a:p>
          <a:p>
            <a:r>
              <a:rPr lang="en-US" dirty="0"/>
              <a:t>Thelwall, M. (2021). Can Twitter give insights into international differences in covid-19 vaccination? Eight countries’ English tweets to 21 March 2021. </a:t>
            </a:r>
            <a:r>
              <a:rPr lang="en-US" i="1" dirty="0" err="1"/>
              <a:t>Profesional</a:t>
            </a:r>
            <a:r>
              <a:rPr lang="en-US" i="1" dirty="0"/>
              <a:t> de la </a:t>
            </a:r>
            <a:r>
              <a:rPr lang="en-US" i="1" dirty="0" err="1"/>
              <a:t>Información</a:t>
            </a:r>
            <a:r>
              <a:rPr lang="en-US" dirty="0"/>
              <a:t>. 30(3), e300311. https://doi.org/10.3145/epi.2021.may.11</a:t>
            </a:r>
          </a:p>
          <a:p>
            <a:r>
              <a:rPr lang="en-US" dirty="0"/>
              <a:t>Thelwall, M. (2021). Wor</a:t>
            </a:r>
            <a:r>
              <a:rPr lang="en-US" i="1" dirty="0"/>
              <a:t>d association thematic analysis: A social media text exploration strategy</a:t>
            </a:r>
            <a:r>
              <a:rPr lang="en-US" dirty="0"/>
              <a:t>. San Rafael, CA: Morgan &amp; Claypool.</a:t>
            </a:r>
          </a:p>
        </p:txBody>
      </p:sp>
    </p:spTree>
    <p:extLst>
      <p:ext uri="{BB962C8B-B14F-4D97-AF65-F5344CB8AC3E}">
        <p14:creationId xmlns:p14="http://schemas.microsoft.com/office/powerpoint/2010/main" val="959299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15AB6-4476-4D44-A0D6-EB381EAE9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Article goals and </a:t>
            </a:r>
            <a:r>
              <a:rPr lang="en-US" dirty="0">
                <a:solidFill>
                  <a:schemeClr val="accent1"/>
                </a:solidFill>
              </a:rPr>
              <a:t>rationales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42F3C-F683-4869-9825-2F0A1EE60D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Find which issues resonated on Twitter at the start of Covid-19 </a:t>
            </a:r>
            <a:r>
              <a:rPr lang="en-US" dirty="0">
                <a:solidFill>
                  <a:schemeClr val="accent1"/>
                </a:solidFill>
              </a:rPr>
              <a:t>to get insights into public responses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Find how Covid-19 vaccine hesitancy was discussed </a:t>
            </a:r>
            <a:r>
              <a:rPr lang="en-US" dirty="0">
                <a:solidFill>
                  <a:schemeClr val="accent1"/>
                </a:solidFill>
              </a:rPr>
              <a:t>to help combat it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Check for international differences in interest about cures, treatments and vaccines for Covid-19 </a:t>
            </a:r>
            <a:r>
              <a:rPr lang="en-US" dirty="0">
                <a:solidFill>
                  <a:schemeClr val="accent1"/>
                </a:solidFill>
              </a:rPr>
              <a:t>to get insights into how countries reacted differently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Identify international differences in how Covid-19 vaccination is tweeted about </a:t>
            </a:r>
            <a:r>
              <a:rPr lang="en-US" dirty="0">
                <a:solidFill>
                  <a:schemeClr val="accent1"/>
                </a:solidFill>
              </a:rPr>
              <a:t>to help encourage it</a:t>
            </a:r>
            <a:r>
              <a:rPr lang="en-US" dirty="0"/>
              <a:t>.</a:t>
            </a:r>
          </a:p>
          <a:p>
            <a:endParaRPr lang="en-GB" dirty="0"/>
          </a:p>
        </p:txBody>
      </p:sp>
      <p:pic>
        <p:nvPicPr>
          <p:cNvPr id="5" name="Graphic 4" descr="Users with solid fill">
            <a:extLst>
              <a:ext uri="{FF2B5EF4-FFF2-40B4-BE49-F238E27FC236}">
                <a16:creationId xmlns:a16="http://schemas.microsoft.com/office/drawing/2014/main" id="{F13C2AF9-622C-42B2-B290-69412C50C9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71049" y="5943600"/>
            <a:ext cx="914400" cy="914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BC2E6A3-BE55-47A1-B1F4-230C83BF181D}"/>
              </a:ext>
            </a:extLst>
          </p:cNvPr>
          <p:cNvSpPr txBox="1"/>
          <p:nvPr/>
        </p:nvSpPr>
        <p:spPr>
          <a:xfrm>
            <a:off x="3885449" y="6216134"/>
            <a:ext cx="593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common theme is exploring public reactions to Covid-19.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844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CB41E-B7CB-45FC-98B2-A1804B59B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Article data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08841-69ED-4ACB-9C89-7648E2B500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Highly retweeted early Covid-19 tweets.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Tweets suggesting Covid-19 vaccine hesitancy.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Tweets about cures, treatments and vaccines for Covid-19.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Tweets about Covid-19 vaccines.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r>
              <a:rPr lang="en-US" dirty="0"/>
              <a:t>All collected with the free software </a:t>
            </a:r>
            <a:r>
              <a:rPr lang="en-US" b="1" dirty="0"/>
              <a:t>Mozdeh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https://mozdeh.wlv.ac.uk/</a:t>
            </a:r>
            <a:r>
              <a:rPr lang="en-US" dirty="0"/>
              <a:t> with a set of Covid-19 keyword queries. Duplicate tweets always eliminated by Mozdeh.</a:t>
            </a:r>
          </a:p>
          <a:p>
            <a:r>
              <a:rPr lang="en-US" dirty="0"/>
              <a:t>Three studies harnessed the same ongoing collection of Covid-19 tweets; one collected tweets retrospectively with the </a:t>
            </a:r>
            <a:r>
              <a:rPr lang="en-US" dirty="0">
                <a:hlinkClick r:id="rId3"/>
              </a:rPr>
              <a:t>Twitter API for Academic research</a:t>
            </a:r>
            <a:r>
              <a:rPr lang="en-US" dirty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397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7A12B-3FDB-42EA-9F05-87105BC01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Twitter? And other Questions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8C9EA-882B-4D12-BA54-43AA836B5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4487"/>
            <a:ext cx="10515600" cy="5265530"/>
          </a:xfrm>
        </p:spPr>
        <p:txBody>
          <a:bodyPr>
            <a:normAutofit/>
          </a:bodyPr>
          <a:lstStyle/>
          <a:p>
            <a:r>
              <a:rPr lang="en-US" dirty="0"/>
              <a:t>Why not Instagram, Facebook, WhatsApp or Weibo?</a:t>
            </a:r>
          </a:p>
          <a:p>
            <a:r>
              <a:rPr lang="en-US" dirty="0">
                <a:solidFill>
                  <a:schemeClr val="accent1"/>
                </a:solidFill>
              </a:rPr>
              <a:t>Data access: Twitter allows researchers to harvest its data and the others don’t (except Weibo if you are in China?)</a:t>
            </a:r>
          </a:p>
          <a:p>
            <a:r>
              <a:rPr lang="en-US" dirty="0"/>
              <a:t>Why not surveys, focus groups or interviews?</a:t>
            </a:r>
          </a:p>
          <a:p>
            <a:r>
              <a:rPr lang="en-US" dirty="0">
                <a:solidFill>
                  <a:schemeClr val="accent1"/>
                </a:solidFill>
              </a:rPr>
              <a:t>Speed: Twitter data allows rapid-response studies and international comparisons.</a:t>
            </a:r>
          </a:p>
          <a:p>
            <a:r>
              <a:rPr lang="en-US" dirty="0"/>
              <a:t>What about people that don’t tweet?</a:t>
            </a:r>
          </a:p>
          <a:p>
            <a:r>
              <a:rPr lang="en-US" dirty="0">
                <a:solidFill>
                  <a:schemeClr val="accent1"/>
                </a:solidFill>
              </a:rPr>
              <a:t>Limitation: This is an unavoidable biasing factor.</a:t>
            </a:r>
          </a:p>
          <a:p>
            <a:r>
              <a:rPr lang="en-US" dirty="0"/>
              <a:t>What about ethics?</a:t>
            </a:r>
          </a:p>
          <a:p>
            <a:r>
              <a:rPr lang="en-US" dirty="0">
                <a:solidFill>
                  <a:schemeClr val="accent1"/>
                </a:solidFill>
              </a:rPr>
              <a:t>Tweets are fully public so arguably don’t need informed consent to study, but should not be quoted unless from public figures.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32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5A124-5CA8-4929-84EA-43021D06C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Article methods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A302E-FB7B-4520-A78D-84EA8FC02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000" dirty="0"/>
              <a:t>Thematic analysis (Braun &amp; Clarke)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/>
              <a:t>Content analysis (</a:t>
            </a:r>
            <a:r>
              <a:rPr lang="en-GB" sz="4000" dirty="0"/>
              <a:t>Neuendorf</a:t>
            </a:r>
            <a:r>
              <a:rPr lang="en-US" sz="4000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/>
              <a:t>Quantitative descriptive methods: Time series graphs, supported by correlation tests.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/>
              <a:t>Word association thematic analysis (WATA).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85940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3A711-84E4-4664-81CD-1A94B3B5A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Study 1: A thematic analysis of highly retweeted early Covid-19 tweets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F6AFF-6797-4E16-AF0A-21C26D63F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95662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dirty="0"/>
              <a:t>Goal</a:t>
            </a:r>
            <a:r>
              <a:rPr lang="en-US" sz="3200" dirty="0"/>
              <a:t>: Find which issues resonated on Twitter at the start of Covid-19 (March 10-29, 2020) </a:t>
            </a:r>
            <a:r>
              <a:rPr lang="en-US" sz="3200" dirty="0">
                <a:solidFill>
                  <a:schemeClr val="accent1"/>
                </a:solidFill>
              </a:rPr>
              <a:t>to get insights into public responses</a:t>
            </a:r>
            <a:r>
              <a:rPr lang="en-US" sz="3200" dirty="0"/>
              <a:t>.</a:t>
            </a:r>
          </a:p>
          <a:p>
            <a:r>
              <a:rPr lang="en-US" sz="3200" b="1" dirty="0"/>
              <a:t>Data</a:t>
            </a:r>
            <a:r>
              <a:rPr lang="en-US" sz="3200" dirty="0"/>
              <a:t>: 87 English-language tweets retweeted at least 100,000 times each containing: </a:t>
            </a:r>
            <a:r>
              <a:rPr lang="en-US" sz="3200" dirty="0">
                <a:solidFill>
                  <a:schemeClr val="accent2"/>
                </a:solidFill>
              </a:rPr>
              <a:t>coronavirus, COVID-19, COVID19, </a:t>
            </a:r>
            <a:r>
              <a:rPr lang="en-US" sz="3200" dirty="0"/>
              <a:t>or</a:t>
            </a:r>
            <a:r>
              <a:rPr lang="en-US" sz="3200" dirty="0">
                <a:solidFill>
                  <a:schemeClr val="accent2"/>
                </a:solidFill>
              </a:rPr>
              <a:t> “corona virus”</a:t>
            </a:r>
            <a:r>
              <a:rPr lang="en-US" sz="3200" dirty="0"/>
              <a:t>.</a:t>
            </a:r>
          </a:p>
          <a:p>
            <a:r>
              <a:rPr lang="en-US" sz="3200" b="1" dirty="0"/>
              <a:t>Method</a:t>
            </a:r>
            <a:r>
              <a:rPr lang="en-US" sz="3200" dirty="0"/>
              <a:t>: A reflexive thematic analysis to group the tweets into themes reflecting common topics or purposes.</a:t>
            </a:r>
          </a:p>
          <a:p>
            <a:pPr lvl="1"/>
            <a:r>
              <a:rPr lang="en-US" sz="2800" dirty="0"/>
              <a:t>Repeatedly read the tweets, tagged them with potential themes, clustered the themes together, &amp; attempted to merge/split themes when necessary.</a:t>
            </a:r>
          </a:p>
          <a:p>
            <a:endParaRPr lang="en-GB" dirty="0"/>
          </a:p>
        </p:txBody>
      </p:sp>
      <p:pic>
        <p:nvPicPr>
          <p:cNvPr id="4" name="Graphic 3" descr="House with solid fill">
            <a:extLst>
              <a:ext uri="{FF2B5EF4-FFF2-40B4-BE49-F238E27FC236}">
                <a16:creationId xmlns:a16="http://schemas.microsoft.com/office/drawing/2014/main" id="{5A465380-A1D1-4AB5-A99A-254C125492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6240" y="27291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02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0E0B57-2E7B-43F3-B6B6-D08CE8D9F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540" y="2345959"/>
            <a:ext cx="6646459" cy="45120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68A987-9A88-4572-A065-83E78A70A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3526"/>
            <a:ext cx="10515600" cy="1066110"/>
          </a:xfrm>
        </p:spPr>
        <p:txBody>
          <a:bodyPr/>
          <a:lstStyle/>
          <a:p>
            <a:r>
              <a:rPr lang="en-US" dirty="0"/>
              <a:t>Study 1 Results: Main theme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9AEE1-9202-4710-ACB4-73E530CF1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7329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Lockdown life</a:t>
            </a:r>
            <a:r>
              <a:rPr lang="en-US" dirty="0"/>
              <a:t>: Coping with or laughing at sudden self-isolation, lockdown or social distancing rules. </a:t>
            </a:r>
          </a:p>
          <a:p>
            <a:endParaRPr lang="en-US" b="1" dirty="0"/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D31FFC-84A7-4D08-A43F-BDA17BBC773D}"/>
              </a:ext>
            </a:extLst>
          </p:cNvPr>
          <p:cNvSpPr txBox="1"/>
          <p:nvPr/>
        </p:nvSpPr>
        <p:spPr>
          <a:xfrm>
            <a:off x="767522" y="2953445"/>
            <a:ext cx="445826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These are mainly lighthearted human-interest stories or anecdotes that nevertheless resonated strongly – some from the mainstream media, others not. Many were about animals, children or jokes.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17565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8A987-9A88-4572-A065-83E78A70A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1 Results: Other themes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9AEE1-9202-4710-ACB4-73E530CF1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b="1" dirty="0"/>
              <a:t>Attitude towards social restrictions</a:t>
            </a:r>
            <a:r>
              <a:rPr lang="en-US" dirty="0"/>
              <a:t>: and fears about the seriousness of the threat, sometimes expressed with </a:t>
            </a:r>
            <a:r>
              <a:rPr lang="en-US" dirty="0" err="1"/>
              <a:t>humour</a:t>
            </a:r>
            <a:r>
              <a:rPr lang="en-US" dirty="0"/>
              <a:t> (e.g., K-pop fans will cure it as soon as it infects their idol).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b="1" dirty="0"/>
              <a:t>Politics</a:t>
            </a:r>
            <a:r>
              <a:rPr lang="en-US" dirty="0"/>
              <a:t>: Mainly criticizing government actions.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b="1" dirty="0"/>
              <a:t>Covid-19 Safety messages</a:t>
            </a:r>
            <a:r>
              <a:rPr lang="en-US" dirty="0"/>
              <a:t> 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b="1" dirty="0"/>
              <a:t>People with Covid-19</a:t>
            </a:r>
            <a:r>
              <a:rPr lang="en-US" dirty="0"/>
              <a:t>: Which celebrities; what it’s like to have it.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b="1" dirty="0"/>
              <a:t>Support for key workers</a:t>
            </a:r>
            <a:endParaRPr lang="en-US" dirty="0"/>
          </a:p>
          <a:p>
            <a:pPr marL="514350" indent="-514350">
              <a:buFont typeface="+mj-lt"/>
              <a:buAutoNum type="arabicPeriod" startAt="2"/>
            </a:pPr>
            <a:r>
              <a:rPr lang="en-US" b="1" dirty="0"/>
              <a:t>Work</a:t>
            </a:r>
            <a:r>
              <a:rPr lang="en-US" dirty="0"/>
              <a:t>: Coping with suddenly working from home.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b="1" dirty="0"/>
              <a:t>Covid-19 symptom facts/news</a:t>
            </a:r>
            <a:r>
              <a:rPr lang="en-US" dirty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208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903</TotalTime>
  <Words>1979</Words>
  <Application>Microsoft Office PowerPoint</Application>
  <PresentationFormat>Widescreen</PresentationFormat>
  <Paragraphs>164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Symbol</vt:lpstr>
      <vt:lpstr>Office Theme</vt:lpstr>
      <vt:lpstr>Covid-19 Discussions on Twitter: Identifying Key Issues</vt:lpstr>
      <vt:lpstr>Overview: Summaries of four journal articles</vt:lpstr>
      <vt:lpstr>Article goals and rationales</vt:lpstr>
      <vt:lpstr>Article data</vt:lpstr>
      <vt:lpstr>Why Twitter? And other Questions</vt:lpstr>
      <vt:lpstr>Article methods</vt:lpstr>
      <vt:lpstr>Study 1: A thematic analysis of highly retweeted early Covid-19 tweets</vt:lpstr>
      <vt:lpstr>Study 1 Results: Main theme</vt:lpstr>
      <vt:lpstr>Study 1 Results: Other themes</vt:lpstr>
      <vt:lpstr>Study 1 Conclusions</vt:lpstr>
      <vt:lpstr>Study 2: Covid-19 vaccine hesitancy on English-language Twitter </vt:lpstr>
      <vt:lpstr>Study 2 Results (10 March to 5 December 2020)</vt:lpstr>
      <vt:lpstr>Study 2 Conclusions</vt:lpstr>
      <vt:lpstr>Study 3: International differences in cure, treatment and vaccine interest on Twitter</vt:lpstr>
      <vt:lpstr>Study 3 Results: Trends 2020 - April 2021 </vt:lpstr>
      <vt:lpstr>Study 3 Results: National cure trends</vt:lpstr>
      <vt:lpstr>Study 3 Results: National vaccine trends</vt:lpstr>
      <vt:lpstr>Study 3 Results: Vaccine interest vs. HDI</vt:lpstr>
      <vt:lpstr>Study 3 Conclusions</vt:lpstr>
      <vt:lpstr>Study 4: International differences in Covid-19 vaccination tweets</vt:lpstr>
      <vt:lpstr>Study 4 Methods</vt:lpstr>
      <vt:lpstr>Study 4 Results (sample themes by country)</vt:lpstr>
      <vt:lpstr>Study 4 Results: Experts in the top 100 terms</vt:lpstr>
      <vt:lpstr>Study 4 Conclusions</vt:lpstr>
      <vt:lpstr>Overall conclusions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Retweeting COVID-19 disability issues: Risks, support and outrage</dc:title>
  <dc:creator>Mike Thelwall</dc:creator>
  <cp:lastModifiedBy>Mike Thelwall</cp:lastModifiedBy>
  <cp:revision>162</cp:revision>
  <dcterms:created xsi:type="dcterms:W3CDTF">2020-12-01T15:01:55Z</dcterms:created>
  <dcterms:modified xsi:type="dcterms:W3CDTF">2022-05-26T18:27:13Z</dcterms:modified>
</cp:coreProperties>
</file>